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8" r:id="rId9"/>
    <p:sldId id="267" r:id="rId10"/>
    <p:sldId id="262" r:id="rId11"/>
    <p:sldId id="263" r:id="rId12"/>
    <p:sldId id="265" r:id="rId13"/>
    <p:sldId id="266" r:id="rId14"/>
    <p:sldId id="269" r:id="rId15"/>
  </p:sldIdLst>
  <p:sldSz cx="10080625" cy="7559675"/>
  <p:notesSz cx="7559675" cy="10691813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74" y="-11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C05D001-B7ED-40C3-8554-901A36590307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248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3F0ECF-80BB-44A2-B13C-4AD70252B4C9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6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279C224-EDAE-4D77-AF4E-CCE6CCD26B5E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316413" y="3182967"/>
            <a:ext cx="7473498" cy="101780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0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52" y="1529723"/>
            <a:ext cx="7471522" cy="190918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15337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FE2B11-EDCB-4BC2-8A7F-39D3C5623695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663" y="616633"/>
            <a:ext cx="1850091" cy="6136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11" y="936807"/>
            <a:ext cx="6072096" cy="55378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3CBBC-47AB-4DA2-8B4F-3DCF48725F41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309773" y="3175521"/>
            <a:ext cx="6040855" cy="1017907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112AF-B1B8-417A-9821-E559B569FCAF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2692" y="3183021"/>
            <a:ext cx="7473498" cy="101780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22" y="1328131"/>
            <a:ext cx="8549033" cy="2106211"/>
          </a:xfrm>
        </p:spPr>
        <p:txBody>
          <a:bodyPr anchor="b"/>
          <a:lstStyle>
            <a:lvl1pPr algn="ctr">
              <a:defRPr sz="6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3" y="4152769"/>
            <a:ext cx="8527021" cy="1653678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208582-A84B-42D3-ABD6-BEBA49B964EC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6E21F1-007B-451B-8D7D-B8C14B5DB31E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6047" y="2469494"/>
            <a:ext cx="4193540" cy="4273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20956" y="2469494"/>
            <a:ext cx="4193540" cy="4273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272" y="2469494"/>
            <a:ext cx="3795058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10" y="3249177"/>
            <a:ext cx="4193540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695" y="2469494"/>
            <a:ext cx="3800396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3245620"/>
            <a:ext cx="4188936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47914B-7C4F-4D16-AE29-E39F6593BAD7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32FFB-4296-46F6-BAA6-CD03094C3CFF}" type="slidenum">
              <a:rPr lang="it-IT" smtClean="0"/>
              <a:pPr lvl="0"/>
              <a:t>‹N›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4E5D4C-61EF-4190-BF55-BA09042859AE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74" y="1849900"/>
            <a:ext cx="3773050" cy="2079981"/>
          </a:xfrm>
        </p:spPr>
        <p:txBody>
          <a:bodyPr anchor="b"/>
          <a:lstStyle>
            <a:lvl1pPr algn="l"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84" y="616633"/>
            <a:ext cx="4538339" cy="6136328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0274" y="3972536"/>
            <a:ext cx="3761190" cy="27748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C51FC6-3611-4D1D-AFE0-288758722816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2" y="5146508"/>
            <a:ext cx="8562601" cy="710694"/>
          </a:xfrm>
        </p:spPr>
        <p:txBody>
          <a:bodyPr anchor="b"/>
          <a:lstStyle>
            <a:lvl1pPr algn="ctr">
              <a:defRPr sz="3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407479" y="735206"/>
            <a:ext cx="5260971" cy="3966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9012" y="5869062"/>
            <a:ext cx="8550742" cy="8872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04EA10-E82B-4B6B-9884-9EF104725EB8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13" y="628492"/>
            <a:ext cx="8550741" cy="1162115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2" y="2478387"/>
            <a:ext cx="8538881" cy="42745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292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79184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327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D3F83B04-FC81-41C2-A3A8-42D2FDE06333}" type="slidenum">
              <a:rPr lang="it-IT" smtClean="0"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3177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56752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9929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6310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1588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36866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44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22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12094" y="4999037"/>
            <a:ext cx="8568531" cy="162043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800" dirty="0" smtClean="0"/>
              <a:t>DOTT. BERNARDINO FERRARI</a:t>
            </a:r>
            <a:endParaRPr lang="it-IT" sz="2800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58962" y="2789237"/>
            <a:ext cx="7056438" cy="1931917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it-IT" sz="6000" dirty="0" smtClean="0">
                <a:solidFill>
                  <a:schemeClr val="accent6">
                    <a:lumMod val="75000"/>
                  </a:schemeClr>
                </a:solidFill>
              </a:rPr>
              <a:t>EPILESSIA E SCUOLA</a:t>
            </a:r>
            <a:endParaRPr lang="it-IT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2" y="3856037"/>
            <a:ext cx="30765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2" y="427037"/>
            <a:ext cx="29813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838"/>
          <p:cNvGrpSpPr/>
          <p:nvPr/>
        </p:nvGrpSpPr>
        <p:grpSpPr>
          <a:xfrm>
            <a:off x="468721" y="2255837"/>
            <a:ext cx="8819280" cy="5115601"/>
            <a:chOff x="468720" y="1868399"/>
            <a:chExt cx="8819280" cy="5115601"/>
          </a:xfrm>
        </p:grpSpPr>
        <p:pic>
          <p:nvPicPr>
            <p:cNvPr id="3" name="Picture 22475"/>
            <p:cNvPicPr>
              <a:picLocks noChangeAspect="1"/>
            </p:cNvPicPr>
            <p:nvPr/>
          </p:nvPicPr>
          <p:blipFill>
            <a:blip r:embed="rId3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468720" y="1868399"/>
              <a:ext cx="3153600" cy="1788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2478"/>
            <p:cNvPicPr>
              <a:picLocks noChangeAspect="1"/>
            </p:cNvPicPr>
            <p:nvPr/>
          </p:nvPicPr>
          <p:blipFill>
            <a:blip r:embed="rId4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3853080" y="1868399"/>
              <a:ext cx="2663280" cy="15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22480"/>
            <p:cNvPicPr>
              <a:picLocks noChangeAspect="1"/>
            </p:cNvPicPr>
            <p:nvPr/>
          </p:nvPicPr>
          <p:blipFill>
            <a:blip r:embed="rId5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661080" y="1939680"/>
              <a:ext cx="2626920" cy="1429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2482"/>
            <p:cNvPicPr>
              <a:picLocks noChangeAspect="1"/>
            </p:cNvPicPr>
            <p:nvPr/>
          </p:nvPicPr>
          <p:blipFill>
            <a:blip r:embed="rId6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13080" y="3811320"/>
              <a:ext cx="2520360" cy="148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2484"/>
            <p:cNvPicPr>
              <a:picLocks noChangeAspect="1"/>
            </p:cNvPicPr>
            <p:nvPr/>
          </p:nvPicPr>
          <p:blipFill>
            <a:blip r:embed="rId7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3853080" y="3811320"/>
              <a:ext cx="2304360" cy="1266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2486"/>
            <p:cNvPicPr>
              <a:picLocks noChangeAspect="1"/>
            </p:cNvPicPr>
            <p:nvPr/>
          </p:nvPicPr>
          <p:blipFill>
            <a:blip r:embed="rId8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6372000" y="3668400"/>
              <a:ext cx="2447280" cy="148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2488"/>
            <p:cNvPicPr>
              <a:picLocks noChangeAspect="1"/>
            </p:cNvPicPr>
            <p:nvPr/>
          </p:nvPicPr>
          <p:blipFill>
            <a:blip r:embed="rId9" cstate="print">
              <a:lum/>
              <a:alphaModFix/>
            </a:blip>
            <a:srcRect/>
            <a:stretch>
              <a:fillRect/>
            </a:stretch>
          </p:blipFill>
          <p:spPr>
            <a:xfrm>
              <a:off x="972000" y="5611320"/>
              <a:ext cx="2298240" cy="13726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 err="1">
                <a:solidFill>
                  <a:schemeClr val="accent6">
                    <a:lumMod val="75000"/>
                  </a:schemeClr>
                </a:solidFill>
              </a:rPr>
              <a:t>Micropam</a:t>
            </a:r>
            <a:r>
              <a:rPr lang="it-IT" sz="5400" dirty="0">
                <a:solidFill>
                  <a:schemeClr val="accent6">
                    <a:lumMod val="75000"/>
                  </a:schemeClr>
                </a:solidFill>
              </a:rPr>
              <a:t> 0.5 mg/kg fino a 10 mg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it-IT" sz="1400" b="1" dirty="0">
              <a:solidFill>
                <a:srgbClr val="0EA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tentare di aprire la bocca e di inserire oggetti o dita tra i denti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bloccare le braccia e le gambe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attuare manovre respiratorie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schiaffeggiare</a:t>
            </a:r>
            <a:r>
              <a:rPr lang="it-IT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favorire il ritorno della coscienza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it-IT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it-IT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tentare di somministrare liquidi durante la crisi</a:t>
            </a:r>
          </a:p>
          <a:p>
            <a:pPr>
              <a:buNone/>
            </a:pPr>
            <a:r>
              <a:rPr lang="it-IT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Questi </a:t>
            </a:r>
            <a:r>
              <a:rPr lang="it-I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oltre a essere inutili possono essere pericolosi </a:t>
            </a:r>
            <a:r>
              <a:rPr lang="it-IT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l’alunno </a:t>
            </a:r>
            <a:r>
              <a:rPr lang="it-IT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per il soccorritore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 smtClean="0">
                <a:solidFill>
                  <a:schemeClr val="accent6">
                    <a:lumMod val="75000"/>
                  </a:schemeClr>
                </a:solidFill>
              </a:rPr>
              <a:t>COSA NON FARE</a:t>
            </a:r>
            <a:endParaRPr lang="it-IT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770872" y="2478388"/>
            <a:ext cx="8538881" cy="107285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Un primo accorgimento per </a:t>
            </a:r>
            <a:r>
              <a:rPr lang="it-IT" sz="2200" dirty="0">
                <a:solidFill>
                  <a:srgbClr val="FF0000"/>
                </a:solidFill>
                <a:latin typeface="Arial" pitchFamily="32"/>
                <a:cs typeface="Arial" pitchFamily="32"/>
              </a:rPr>
              <a:t>ridurre il rischio di recidive</a:t>
            </a: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 è quello di attuare, ad ogni episodio </a:t>
            </a:r>
            <a:r>
              <a:rPr lang="it-IT" sz="22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febbrile tutte </a:t>
            </a: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le misure atte a riportare la temperatura a valori normali</a:t>
            </a:r>
            <a:r>
              <a:rPr lang="it-IT" sz="22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:</a:t>
            </a:r>
            <a:endParaRPr lang="it-IT" sz="2200" dirty="0">
              <a:solidFill>
                <a:srgbClr val="000000"/>
              </a:solidFill>
              <a:latin typeface="Arial" pitchFamily="32"/>
              <a:cs typeface="Arial" pitchFamily="3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dirty="0" smtClean="0">
                <a:solidFill>
                  <a:schemeClr val="accent6">
                    <a:lumMod val="75000"/>
                  </a:schemeClr>
                </a:solidFill>
              </a:rPr>
              <a:t>In caso di convulsione febbrile</a:t>
            </a:r>
            <a:endParaRPr lang="it-IT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2" y="3551237"/>
            <a:ext cx="3429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5512" y="3574624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se vi è una prescrizione medica correlata da una richiesta del genitore al raggiungimento della temperatura minima stabilita somministrare </a:t>
            </a:r>
            <a:r>
              <a:rPr lang="it-IT" sz="2200" dirty="0">
                <a:solidFill>
                  <a:srgbClr val="FF0000"/>
                </a:solidFill>
                <a:latin typeface="Arial" pitchFamily="32"/>
                <a:cs typeface="Arial" pitchFamily="32"/>
              </a:rPr>
              <a:t>Paracetamolo</a:t>
            </a: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 con posologia adeguata al peso del bambino</a:t>
            </a:r>
            <a:r>
              <a:rPr lang="it-IT" sz="22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.</a:t>
            </a:r>
            <a:endParaRPr lang="it-IT" sz="2200" dirty="0">
              <a:solidFill>
                <a:srgbClr val="000000"/>
              </a:solidFill>
              <a:latin typeface="Arial" pitchFamily="32"/>
              <a:cs typeface="Arial" pitchFamily="3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512" y="5827466"/>
            <a:ext cx="7915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applicare spugnature di </a:t>
            </a:r>
            <a:r>
              <a:rPr lang="it-IT" sz="2200" dirty="0">
                <a:solidFill>
                  <a:srgbClr val="FF0000"/>
                </a:solidFill>
                <a:latin typeface="Arial" pitchFamily="32"/>
                <a:cs typeface="Arial" pitchFamily="32"/>
              </a:rPr>
              <a:t>acqua tiepida </a:t>
            </a:r>
            <a:r>
              <a:rPr lang="it-IT" sz="22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e/o borsa di ghiaccio.</a:t>
            </a:r>
          </a:p>
          <a:p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27640" y="120240"/>
            <a:ext cx="8604360" cy="722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azie1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12" y="2408237"/>
            <a:ext cx="9612313" cy="2703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dirty="0"/>
              <a:t>C</a:t>
            </a:r>
            <a:r>
              <a:rPr lang="it-IT" dirty="0" smtClean="0"/>
              <a:t>os’è una crisi convulsiva</a:t>
            </a:r>
            <a:endParaRPr lang="it-IT" dirty="0"/>
          </a:p>
          <a:p>
            <a:pPr lvl="0"/>
            <a:r>
              <a:rPr lang="it-IT" dirty="0"/>
              <a:t>E</a:t>
            </a:r>
            <a:r>
              <a:rPr lang="it-IT" dirty="0" smtClean="0"/>
              <a:t>pilessia e convulsione febbrile</a:t>
            </a:r>
          </a:p>
          <a:p>
            <a:pPr lvl="0"/>
            <a:r>
              <a:rPr lang="it-IT" dirty="0" smtClean="0"/>
              <a:t>Come gestire una crisi convulsiva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ntroduzione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r>
              <a:rPr lang="it-IT" sz="2800" dirty="0" smtClean="0">
                <a:latin typeface="CenturyGothic" pitchFamily="32"/>
              </a:rPr>
              <a:t>Evento </a:t>
            </a:r>
            <a:r>
              <a:rPr lang="it-IT" sz="2800" dirty="0">
                <a:solidFill>
                  <a:srgbClr val="FF0000"/>
                </a:solidFill>
                <a:latin typeface="CenturyGothic" pitchFamily="32"/>
              </a:rPr>
              <a:t>transitorio</a:t>
            </a:r>
            <a:r>
              <a:rPr lang="it-IT" sz="2800" dirty="0">
                <a:latin typeface="CenturyGothic" pitchFamily="32"/>
              </a:rPr>
              <a:t> </a:t>
            </a:r>
            <a:r>
              <a:rPr lang="it-IT" sz="2800" dirty="0" smtClean="0">
                <a:latin typeface="CenturyGothic" pitchFamily="32"/>
              </a:rPr>
              <a:t>caratterizzato da rigidità (</a:t>
            </a:r>
            <a:r>
              <a:rPr lang="it-IT" sz="2800" dirty="0" err="1" smtClean="0">
                <a:solidFill>
                  <a:srgbClr val="FF0000"/>
                </a:solidFill>
                <a:latin typeface="CenturyGothic" pitchFamily="32"/>
              </a:rPr>
              <a:t>ipertono</a:t>
            </a:r>
            <a:r>
              <a:rPr lang="it-IT" sz="2800" dirty="0" smtClean="0">
                <a:latin typeface="CenturyGothic" pitchFamily="32"/>
              </a:rPr>
              <a:t>) di una parte o di tutto il corpo e/o da scosse (</a:t>
            </a:r>
            <a:r>
              <a:rPr lang="it-IT" sz="2800" dirty="0" err="1" smtClean="0">
                <a:solidFill>
                  <a:srgbClr val="FF0000"/>
                </a:solidFill>
                <a:latin typeface="CenturyGothic" pitchFamily="32"/>
              </a:rPr>
              <a:t>clonie</a:t>
            </a:r>
            <a:r>
              <a:rPr lang="it-IT" sz="2800" dirty="0" smtClean="0">
                <a:latin typeface="CenturyGothic" pitchFamily="32"/>
              </a:rPr>
              <a:t>) degli arti con </a:t>
            </a:r>
            <a:r>
              <a:rPr lang="it-IT" sz="2800" dirty="0" smtClean="0">
                <a:solidFill>
                  <a:srgbClr val="FF0000"/>
                </a:solidFill>
                <a:latin typeface="CenturyGothic" pitchFamily="32"/>
              </a:rPr>
              <a:t>perdita di coscienza.</a:t>
            </a:r>
          </a:p>
          <a:p>
            <a:pPr lvl="0"/>
            <a:r>
              <a:rPr lang="it-IT" sz="2800" dirty="0" smtClean="0">
                <a:latin typeface="CenturyGothic" pitchFamily="32"/>
              </a:rPr>
              <a:t>La rigidità può interessare la muscolatura della bocca e provocarne la chiusura serrata (trisma).</a:t>
            </a:r>
          </a:p>
          <a:p>
            <a:pPr lvl="0"/>
            <a:r>
              <a:rPr lang="it-IT" sz="28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Questi fenomeni possono durare alcuni minuti, dopo di che il bambino può manifestare una profonda sonnolenza</a:t>
            </a:r>
            <a:endParaRPr lang="it-IT" sz="2800" dirty="0" smtClean="0">
              <a:solidFill>
                <a:srgbClr val="FF0000"/>
              </a:solidFill>
              <a:latin typeface="CenturyGothic" pitchFamily="32"/>
            </a:endParaRPr>
          </a:p>
          <a:p>
            <a:r>
              <a:rPr lang="it-IT" sz="2800" dirty="0" smtClean="0">
                <a:latin typeface="CenturyGothic" pitchFamily="32"/>
              </a:rPr>
              <a:t>Generalmente </a:t>
            </a:r>
            <a:r>
              <a:rPr lang="it-IT" sz="2800" dirty="0">
                <a:latin typeface="CenturyGothic" pitchFamily="32"/>
              </a:rPr>
              <a:t>la risoluzione della crisi è </a:t>
            </a:r>
            <a:r>
              <a:rPr lang="it-IT" sz="2800" dirty="0">
                <a:solidFill>
                  <a:srgbClr val="FF0000"/>
                </a:solidFill>
                <a:latin typeface="CenturyGothic" pitchFamily="32"/>
              </a:rPr>
              <a:t>spontanea</a:t>
            </a:r>
            <a:r>
              <a:rPr lang="it-IT" sz="2800" dirty="0">
                <a:latin typeface="CenturyGothic" pitchFamily="32"/>
              </a:rPr>
              <a:t> in un tempo inferiore ai 5 </a:t>
            </a:r>
            <a:r>
              <a:rPr lang="it-IT" sz="2800" dirty="0" smtClean="0">
                <a:latin typeface="CenturyGothic" pitchFamily="32"/>
              </a:rPr>
              <a:t>minuti.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Crisi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convulsiva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468312" y="2255837"/>
            <a:ext cx="9072563" cy="175864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r>
              <a:rPr lang="it-IT" sz="2400" dirty="0">
                <a:latin typeface="CenturyGothic" pitchFamily="32"/>
              </a:rPr>
              <a:t>Disturbo neurologico </a:t>
            </a:r>
            <a:r>
              <a:rPr lang="it-IT" sz="2400" dirty="0">
                <a:solidFill>
                  <a:srgbClr val="FF0000"/>
                </a:solidFill>
                <a:latin typeface="CenturyGothic" pitchFamily="32"/>
              </a:rPr>
              <a:t>cronico</a:t>
            </a:r>
            <a:r>
              <a:rPr lang="it-IT" sz="2400" dirty="0">
                <a:latin typeface="CenturyGothic" pitchFamily="32"/>
              </a:rPr>
              <a:t> caratterizzato dalla ricorrenza di </a:t>
            </a:r>
            <a:r>
              <a:rPr lang="it-IT" sz="2400" dirty="0" smtClean="0">
                <a:latin typeface="CenturyGothic" pitchFamily="32"/>
              </a:rPr>
              <a:t>crisi convulsive </a:t>
            </a:r>
            <a:r>
              <a:rPr lang="it-IT" sz="2400" dirty="0">
                <a:solidFill>
                  <a:srgbClr val="FF0000"/>
                </a:solidFill>
                <a:latin typeface="CenturyGothic" pitchFamily="32"/>
              </a:rPr>
              <a:t>imprevedibili</a:t>
            </a:r>
            <a:r>
              <a:rPr lang="it-IT" sz="2400" dirty="0">
                <a:latin typeface="CenturyGothic" pitchFamily="32"/>
              </a:rPr>
              <a:t> nella maggioranza dei </a:t>
            </a:r>
            <a:r>
              <a:rPr lang="it-IT" sz="2400" dirty="0" smtClean="0">
                <a:latin typeface="CenturyGothic" pitchFamily="32"/>
              </a:rPr>
              <a:t>casi.</a:t>
            </a:r>
          </a:p>
          <a:p>
            <a:r>
              <a:rPr lang="it-IT" sz="2400" dirty="0" smtClean="0">
                <a:latin typeface="CenturyGothic" pitchFamily="32"/>
              </a:rPr>
              <a:t>La </a:t>
            </a:r>
            <a:r>
              <a:rPr lang="it-IT" sz="2400" dirty="0">
                <a:latin typeface="CenturyGothic" pitchFamily="32"/>
              </a:rPr>
              <a:t>crisi convulsiva è uno dei fenomeni che caratterizzano l’epilessia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4800" dirty="0">
                <a:solidFill>
                  <a:schemeClr val="accent6">
                    <a:lumMod val="75000"/>
                  </a:schemeClr>
                </a:solidFill>
              </a:rPr>
              <a:t>EPILESSIA</a:t>
            </a:r>
          </a:p>
        </p:txBody>
      </p:sp>
      <p:pic>
        <p:nvPicPr>
          <p:cNvPr id="4" name="Immagine 3" descr="convulsioni s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512" y="4237037"/>
            <a:ext cx="6538913" cy="3094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r>
              <a:rPr lang="it-IT" sz="26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considerato soltanto come una particolare reazione all’innalzarsi della temperatura corporea da </a:t>
            </a:r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parte </a:t>
            </a:r>
            <a:r>
              <a:rPr lang="it-IT" sz="26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del sistema </a:t>
            </a:r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nervoso</a:t>
            </a:r>
            <a:endParaRPr lang="it-IT" sz="2600" dirty="0">
              <a:solidFill>
                <a:srgbClr val="000000"/>
              </a:solidFill>
              <a:latin typeface="Arial" pitchFamily="32"/>
              <a:cs typeface="Arial" pitchFamily="32"/>
            </a:endParaRPr>
          </a:p>
          <a:p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si </a:t>
            </a:r>
            <a:r>
              <a:rPr lang="it-IT" sz="26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verifica entro il terzo anno di vita </a:t>
            </a:r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nei 90% dei casi con </a:t>
            </a:r>
            <a:r>
              <a:rPr lang="it-IT" sz="2600" dirty="0">
                <a:solidFill>
                  <a:srgbClr val="000000"/>
                </a:solidFill>
                <a:latin typeface="Arial" pitchFamily="32"/>
                <a:cs typeface="Arial" pitchFamily="32"/>
              </a:rPr>
              <a:t>un picco tra 18 e 24 </a:t>
            </a:r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mesi</a:t>
            </a:r>
          </a:p>
          <a:p>
            <a:r>
              <a:rPr lang="it-IT" sz="2600" dirty="0" smtClean="0">
                <a:solidFill>
                  <a:srgbClr val="000000"/>
                </a:solidFill>
                <a:latin typeface="Arial" pitchFamily="32"/>
                <a:cs typeface="Arial" pitchFamily="32"/>
              </a:rPr>
              <a:t>Si manifesta con delle crisi convulsive in seguito all’innalzamento della temperatura corporea</a:t>
            </a:r>
            <a:endParaRPr lang="it-IT" sz="2600" dirty="0">
              <a:solidFill>
                <a:srgbClr val="000000"/>
              </a:solidFill>
              <a:latin typeface="Arial" pitchFamily="32"/>
              <a:cs typeface="Arial" pitchFamily="32"/>
            </a:endParaRPr>
          </a:p>
          <a:p>
            <a:pPr lvl="0" algn="l" hangingPunct="1">
              <a:buNone/>
            </a:pPr>
            <a:endParaRPr lang="it-IT" sz="2600" dirty="0">
              <a:solidFill>
                <a:srgbClr val="000000"/>
              </a:solidFill>
              <a:latin typeface="Arial" pitchFamily="32"/>
              <a:cs typeface="Arial" pitchFamily="3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Convulsione febbrile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Gestione della crisi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937081" y="1272240"/>
            <a:ext cx="7702920" cy="614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312" y="503237"/>
            <a:ext cx="9372600" cy="70564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Chiedere l’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aiuto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di 1-2 colleghi e invitare i compagni ad uscire. Uno resta con il ragazzo, uno va 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 prendere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subito il </a:t>
            </a:r>
            <a:r>
              <a:rPr lang="it-IT" sz="2400" dirty="0" err="1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MicroPam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®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Togliere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eventuali occhiali, allontanare oggetti circostanti pericolosi e mettere qualcosa di morbido sotto la testa.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Slacciare eventuali indumenti 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stretti</a:t>
            </a:r>
            <a:endParaRPr lang="it-IT" sz="2400" dirty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Non mettere niente in bocca per evitare il morso, potrebbe impedire la respirazione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latin typeface="Arial" pitchFamily="34"/>
                <a:ea typeface="Microsoft YaHei" pitchFamily="2"/>
                <a:cs typeface="Arial" pitchFamily="34"/>
              </a:rPr>
              <a:t>Ruotare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il soggetto su un fianco e girare la testa (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posizione laterale di sicurezza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) in modo che 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la saliva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ed eventuale vomito 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non intralcino le vie aeree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Somministrare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il 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microclistere.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Il </a:t>
            </a:r>
            <a:r>
              <a:rPr lang="it-IT" sz="2400" dirty="0" err="1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MicroPam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® agisce in breve tempo.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Avvertire i 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genitori</a:t>
            </a:r>
          </a:p>
          <a:p>
            <a:pPr marL="457200" indent="-457200"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Chiamare il </a:t>
            </a:r>
            <a:r>
              <a:rPr lang="it-IT" sz="2400" dirty="0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112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se il soggetto non si riprende dopo 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3 minuti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 se alla prima </a:t>
            </a:r>
            <a:r>
              <a:rPr lang="it-IT" sz="2400" dirty="0" smtClean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subentrano, senza ripresa 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di contatto, </a:t>
            </a:r>
            <a:r>
              <a:rPr lang="it-IT" sz="24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altre crisi</a:t>
            </a:r>
            <a:r>
              <a:rPr lang="it-IT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1951037"/>
            <a:ext cx="6248400" cy="53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343500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Posizione laterale di sicurezza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78312" y="1112837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Controllare il tempo di durata della crisi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Se la crisi dura più di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minuti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procedere alla somministrazione del microclistere (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diazepam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 come da prescrizione medica e autorizzazione del genitore/ tutore. Il microclistere agisce in breve tempo. 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Se la crisi non regredisce dopo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minuti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dalla somministrazione del microclistere somministrarne un altro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20712" y="13414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4" name="Immagine 3" descr="orolog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12" y="1112837"/>
            <a:ext cx="3810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512</TotalTime>
  <Words>511</Words>
  <Application>Microsoft Office PowerPoint</Application>
  <PresentationFormat>Personalizzato</PresentationFormat>
  <Paragraphs>44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Hardcover</vt:lpstr>
      <vt:lpstr>DOTT. BERNARDINO FERRARI</vt:lpstr>
      <vt:lpstr>Introduzione</vt:lpstr>
      <vt:lpstr>Crisi convulsiva</vt:lpstr>
      <vt:lpstr>EPILESSIA</vt:lpstr>
      <vt:lpstr>Convulsione febbrile</vt:lpstr>
      <vt:lpstr>Gestione della crisi</vt:lpstr>
      <vt:lpstr>Presentazione standard di PowerPoint</vt:lpstr>
      <vt:lpstr>Posizione laterale di sicurezza</vt:lpstr>
      <vt:lpstr>Presentazione standard di PowerPoint</vt:lpstr>
      <vt:lpstr>Micropam 0.5 mg/kg fino a 10 mg</vt:lpstr>
      <vt:lpstr>COSA NON FARE</vt:lpstr>
      <vt:lpstr>In caso di convulsione febbrile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DOTT. BERNARDINO FERRARI</dc:title>
  <dc:creator>haytham cherri</dc:creator>
  <cp:lastModifiedBy>fabriziobarberio@outlook.it</cp:lastModifiedBy>
  <cp:revision>29</cp:revision>
  <dcterms:created xsi:type="dcterms:W3CDTF">2020-10-22T10:07:27Z</dcterms:created>
  <dcterms:modified xsi:type="dcterms:W3CDTF">2020-11-27T14:58:09Z</dcterms:modified>
</cp:coreProperties>
</file>